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79" r:id="rId4"/>
    <p:sldId id="280" r:id="rId5"/>
    <p:sldId id="259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1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25"/>
    <p:restoredTop sz="94686"/>
  </p:normalViewPr>
  <p:slideViewPr>
    <p:cSldViewPr snapToGrid="0" snapToObjects="1">
      <p:cViewPr varScale="1">
        <p:scale>
          <a:sx n="85" d="100"/>
          <a:sy n="85" d="100"/>
        </p:scale>
        <p:origin x="78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C6888-0735-2A4A-B519-CF0AFF3C4C3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4BD9F-C5C0-334E-9B63-B608E0091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9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81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422F4-8517-994C-D04E-DBCA7BE8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056E8-2B22-495F-ABC0-AA70EFD367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13453-E282-7130-C30F-44F1072DF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9A7D1-90FA-D5A9-46A0-82E2322970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9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DB41B-C391-1F7D-80FB-DEB0EC0C1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7F4311-E12D-E3AA-EB1A-62E53E6A5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15A682-DB49-59C3-73C2-00E8CE039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628EB-A543-53A0-D5E2-8A1A6302E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5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9F3F-BB4D-C95D-69C0-C7E68B841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B15079-2823-4E82-00F8-7FABCC902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FF684-23A5-7055-A499-D00AB13B1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831DB-F89F-CA7D-5F1A-9C37EACE18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3BF4-145F-40C2-FC78-593E10D88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9BB410-B4D2-7D32-249C-7B30B88CB9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DDB57D-8DA7-B18D-FFFE-D1F919AD9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49CED-AFB8-23E6-21A5-F91BC3FAD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3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DAE5E-E15C-B852-5251-80A363CA3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DF13B-5BDE-826F-4F2C-A71B874BE7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296A8-F294-19B8-FDF4-B17A0AC78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3F36E-1528-D9D7-E720-8148ADA2D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60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E4C91-F016-EFB2-8CCA-9CC8D092D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B2784-DBA0-8F50-B1DA-FEC9B3041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01C87-2523-2BA4-D755-9AD407894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B07F0-5667-799F-EB60-4D003322B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7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0E579-B742-57A6-0FEC-1E58AE02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EA99C6-072D-53EB-DED6-535864256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106D2-7755-B556-3C61-324BBF5CC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BC221-3130-3FF2-8889-D513F0B53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776F-7625-5985-7AD6-4B390A117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77D0F-19D8-E193-8362-39DA13F75A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182F05-0D77-25B4-1F0F-AB12E8225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03F7D-559C-7AB7-6A45-E4815C256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A4BD9F-C5C0-334E-9B63-B608E00914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B1A6F-B6D7-C748-B7D2-195E4929B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49623-B878-4148-B70B-1DCAEBC57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6A23A-A78E-3B4D-AC39-030CFAEC2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7D713-5E46-AB4A-8712-D1DC8B54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8BB46-10BA-7A47-AF4B-448E42F1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1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0F205-7EE2-D341-81AA-1728FAF61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C721E-71D3-FB48-A1F2-F224D422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860CE-B42D-7F44-9F0B-04011D3A7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9361-7483-6840-9528-11DCE2EA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A95DA-B5A2-1143-BEF4-65A9157F2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9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11E1DB-A32D-6040-86CD-6AD4C5E4F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28152-677F-444F-9367-6B106C2D5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49F9D-948A-CF44-8DF3-34C38D18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CB670-FC7A-B94D-BFB5-E5994365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0D0E9-F265-7C41-B6B8-C2E171D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2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C0A4-04CB-F14C-99BF-81426944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28A83-4064-B048-AFA8-FF300778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B1F5-F5DB-E247-9F6F-2ADB9D9B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0CDFA-6790-B041-8C3E-E437FE30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90F5A-29FE-C841-A287-219E47AB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9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FAC6-75D8-2F49-AF8C-4DC0DAC6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9FB4-E929-D04A-B0ED-C399B9E3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C50B5-C78A-EA42-92EF-80557B26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7BFEE-2CB6-3A42-A118-ED5442B2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73760-7E94-EE47-AC04-07C1199F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0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44FB-D8DB-514F-88C4-8D94C597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B0F4B-6DFC-F542-BAB3-C55861493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E3633-EE32-684E-901D-4E29492839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BF380-E2D9-D44B-B6D0-D4D4AC95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EFE29-9F8F-A448-A596-B2613E84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92298-45F7-A14A-AA6F-E30D5B60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4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3EE9E-75E0-3546-A5E6-7C015B88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EE6C8-C74F-CC44-89D7-F6D020B5C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B62C5-8F92-F64B-8751-99A105A21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1D30C-2068-0643-BCE5-B58BB68D6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8DA7C-AB38-CA4E-B9AB-BD45A8418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24E628-0756-2D4D-9BC8-D18F0E7D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BE31C-E5C0-9147-A7AE-64FFC6DD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BEDFBB-B291-C545-86C2-8B99E41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56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9EA2-F91A-FC49-8127-71699873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D73C8F-C4AF-7849-B667-E249E010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E9C17-CBCD-3841-B039-7BC424CEC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1C01-5295-8A4F-B21E-7233751D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1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8CB6C-FDC8-8C48-8652-038BD163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3082A-7DEE-9942-8D84-B553587C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2047A-77DF-CA4E-9B87-04B7D2FE7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9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A6B9-6216-D94C-AC4A-4DAE20365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93CFC-A903-5F4F-B9DE-91DA2CCB9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9021-5E25-C34E-B9F0-5AEF6ECB1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AA666-89C9-1844-A518-CC4C64B7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F6F9-638C-8941-8089-52232B3D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6DDCE-890E-914F-87AD-4E904165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5F88-298C-0B4B-BCF3-B604B393F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5771D-CFAC-9644-BA82-92E68C7C5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FBBC7-81C1-1D40-BFDB-5C7E1260E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4AACD-8366-2044-AE77-79E6F6A5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8C7A6-A863-E645-BC1F-73FCF7E3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9074B-B21B-D348-8245-00586456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3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EDF193-1D76-4A4E-AC1A-238CA788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E85CA-7E77-0F41-99F5-CB982809F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15090-6547-374A-822A-5BF2340EC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87E4-2A5D-C84F-9DFF-7764E9A08DE3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46BD8-3145-604D-9FC3-3ED4A3F1B8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B1800-88C8-6647-9186-0580A3E90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DCC62-CFC3-894C-BD8B-EAEB1396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6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nhorn@tradeshowlogic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oshea@tradeshowlogi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3649D7-9454-AB43-B4D1-8E4870683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br>
              <a:rPr lang="en-US" sz="5600" dirty="0"/>
            </a:br>
            <a:r>
              <a:rPr lang="en-US" sz="5600" b="1" dirty="0"/>
              <a:t>At-Show Branding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CE97F-DA8E-E544-9EE4-89EE4F008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en-US"/>
              <a:t>Escalators, Banners and Clings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8F2F550-9DCB-4F0E-A93F-D813F67D9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712"/>
            <a:ext cx="12190942" cy="2438187"/>
          </a:xfrm>
          <a:prstGeom prst="rect">
            <a:avLst/>
          </a:prstGeom>
        </p:spPr>
      </p:pic>
      <p:sp>
        <p:nvSpPr>
          <p:cNvPr id="38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1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03A14-E9EE-18D2-FEE3-E7EA2EEED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69C0088-049E-D990-12B4-6698BDD0F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35BA760-40FA-430E-9B75-3FD500F8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22DBD83-4462-F525-EB71-08DF3E6BD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FAB9D26A-AAE2-E724-A3AB-4875C35FE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D48E3-C18B-6792-4385-51032FF47159}"/>
              </a:ext>
            </a:extLst>
          </p:cNvPr>
          <p:cNvSpPr txBox="1"/>
          <p:nvPr/>
        </p:nvSpPr>
        <p:spPr>
          <a:xfrm>
            <a:off x="2230078" y="2596836"/>
            <a:ext cx="22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D05F6E-486E-8699-F6D7-08806F2BAFB4}"/>
              </a:ext>
            </a:extLst>
          </p:cNvPr>
          <p:cNvSpPr txBox="1"/>
          <p:nvPr/>
        </p:nvSpPr>
        <p:spPr>
          <a:xfrm>
            <a:off x="2382982" y="499029"/>
            <a:ext cx="742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Single-Sided Glass Cling (dimensions to be provided)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WL1-RC03</a:t>
            </a:r>
          </a:p>
          <a:p>
            <a:r>
              <a:rPr lang="en-US" sz="2000" dirty="0">
                <a:solidFill>
                  <a:schemeClr val="bg1"/>
                </a:solidFill>
              </a:rPr>
              <a:t>Glass Rail Level 1	- Near Globe			             $12,500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C2D68-9DC2-7FE0-B8E2-C70BF240F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182" y="4352544"/>
            <a:ext cx="5562705" cy="2225082"/>
          </a:xfrm>
          <a:prstGeom prst="rect">
            <a:avLst/>
          </a:prstGeom>
        </p:spPr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ABE9B9F-6B35-0AD6-A200-2450D26A6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7583" r="-2" b="-2"/>
          <a:stretch/>
        </p:blipFill>
        <p:spPr>
          <a:xfrm>
            <a:off x="9661650" y="2441022"/>
            <a:ext cx="2281719" cy="1529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9BE30-53C9-6C88-6726-393200C97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64" y="2988947"/>
            <a:ext cx="4952204" cy="32244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BC19D5-9104-173D-848D-F9CAF0E76821}"/>
              </a:ext>
            </a:extLst>
          </p:cNvPr>
          <p:cNvSpPr/>
          <p:nvPr/>
        </p:nvSpPr>
        <p:spPr>
          <a:xfrm>
            <a:off x="2615878" y="4928874"/>
            <a:ext cx="1307940" cy="1408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31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7FF49F-E78A-5696-337E-F328561DF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8745B02-1748-5070-0184-0D9F94844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6F2C656-C8D5-5BFB-C01E-1BDF7E213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FE719C1-663E-89D4-C53A-5EA8CD418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23E52AA4-BDD1-929A-474D-884FC754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89416-2740-7D9D-C435-63C35A619E8B}"/>
              </a:ext>
            </a:extLst>
          </p:cNvPr>
          <p:cNvSpPr txBox="1"/>
          <p:nvPr/>
        </p:nvSpPr>
        <p:spPr>
          <a:xfrm>
            <a:off x="2230078" y="2596836"/>
            <a:ext cx="22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4B714-B34F-A146-39D7-2A31572C4C37}"/>
              </a:ext>
            </a:extLst>
          </p:cNvPr>
          <p:cNvSpPr txBox="1"/>
          <p:nvPr/>
        </p:nvSpPr>
        <p:spPr>
          <a:xfrm>
            <a:off x="2382982" y="499029"/>
            <a:ext cx="742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Double-Sided Banner 20’ W x 4’ H</a:t>
            </a:r>
          </a:p>
          <a:p>
            <a:r>
              <a:rPr lang="en-US" sz="2000" dirty="0">
                <a:solidFill>
                  <a:schemeClr val="bg1"/>
                </a:solidFill>
              </a:rPr>
              <a:t>WL1-B8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Main Foyer Thurlow Street			               $6,000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AA9DB-198C-1344-709E-8A4CE429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03" y="4168341"/>
            <a:ext cx="5360472" cy="208609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5D4C87-75D9-03A0-CD2E-706E406F70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7583" r="-2" b="-2"/>
          <a:stretch/>
        </p:blipFill>
        <p:spPr>
          <a:xfrm>
            <a:off x="9661650" y="2441022"/>
            <a:ext cx="2281719" cy="1529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878CB-1895-C11C-F5FC-68FDB4E02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77" y="3062430"/>
            <a:ext cx="4948674" cy="325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6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106A0A-B0E8-EACA-86EF-C22BB2717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911D8499-42DC-EAC9-1F4D-0CADE9231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E63B31C-9E89-ECB1-36BC-AF20142F5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5C8A6C3-0B2A-9847-A928-F9F0DA763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B5E13D5E-9416-8AE6-BEB3-5021A635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C2E81-EA58-D36E-021B-5F6EB6D8F8BB}"/>
              </a:ext>
            </a:extLst>
          </p:cNvPr>
          <p:cNvSpPr txBox="1"/>
          <p:nvPr/>
        </p:nvSpPr>
        <p:spPr>
          <a:xfrm>
            <a:off x="3552208" y="3882225"/>
            <a:ext cx="222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  <a:p>
            <a:r>
              <a:rPr lang="en-US" dirty="0"/>
              <a:t>11 Total Clings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2297C3-AA19-8AA8-7A92-4CFAD6EC9DB6}"/>
              </a:ext>
            </a:extLst>
          </p:cNvPr>
          <p:cNvSpPr txBox="1"/>
          <p:nvPr/>
        </p:nvSpPr>
        <p:spPr>
          <a:xfrm>
            <a:off x="2189522" y="355223"/>
            <a:ext cx="7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Window Clings</a:t>
            </a:r>
          </a:p>
          <a:p>
            <a:r>
              <a:rPr lang="en-US" sz="2000" dirty="0">
                <a:solidFill>
                  <a:schemeClr val="bg1"/>
                </a:solidFill>
              </a:rPr>
              <a:t>WL2-WC1</a:t>
            </a:r>
          </a:p>
          <a:p>
            <a:r>
              <a:rPr lang="en-US" sz="2000" dirty="0">
                <a:solidFill>
                  <a:schemeClr val="bg1"/>
                </a:solidFill>
              </a:rPr>
              <a:t>Level 2 Pre-Function area near 208-210			        $30,000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645D72-BC6F-487F-BA62-A87A41B2F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653" y="3242626"/>
            <a:ext cx="4794790" cy="3260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A7E69A-DC1B-1B6E-7344-D8DC68BB7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817" y="2329443"/>
            <a:ext cx="2936747" cy="2199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402D84-C7A1-7E35-D126-5940EB951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984" y="2636924"/>
            <a:ext cx="2768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6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BD94A-DCF3-55AC-C9A9-620140E0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BF2C52A-84DD-A713-B70A-99EEDB63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4AC6623-15D2-9180-5572-C4C3181F2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FFB610F-6BD1-C11A-99A1-05998A58E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C8416B52-72FB-9CD6-E5B7-3499D962D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7823B-C0EB-8F57-58BA-D2508949D6D7}"/>
              </a:ext>
            </a:extLst>
          </p:cNvPr>
          <p:cNvSpPr txBox="1"/>
          <p:nvPr/>
        </p:nvSpPr>
        <p:spPr>
          <a:xfrm>
            <a:off x="2230078" y="2596836"/>
            <a:ext cx="22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A60D6-672B-F5F8-147C-D2AF7EAAF1C3}"/>
              </a:ext>
            </a:extLst>
          </p:cNvPr>
          <p:cNvSpPr txBox="1"/>
          <p:nvPr/>
        </p:nvSpPr>
        <p:spPr>
          <a:xfrm>
            <a:off x="2189522" y="355223"/>
            <a:ext cx="7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Double-Sided Banner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WL2-B16</a:t>
            </a:r>
          </a:p>
          <a:p>
            <a:r>
              <a:rPr lang="en-US" sz="2000" dirty="0">
                <a:solidFill>
                  <a:schemeClr val="bg1"/>
                </a:solidFill>
              </a:rPr>
              <a:t>Level 2 Behind Room 210		        			      $6,000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8791-39FD-CAB1-50D3-23273123F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334" y="3143339"/>
            <a:ext cx="4548145" cy="3180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30BD3-5273-8495-D4FF-2A6B76325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817" y="2329443"/>
            <a:ext cx="2936747" cy="2199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43C62B-BFEC-C645-9032-58C7695EF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23" y="2996002"/>
            <a:ext cx="5105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3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0197A-EDE2-ED80-2D6F-1BD17DDD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63AD-0A80-3942-AC26-E4E5F6669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br>
              <a:rPr lang="en-US" sz="5600" dirty="0"/>
            </a:br>
            <a:r>
              <a:rPr lang="en-US" sz="5600" b="1" dirty="0"/>
              <a:t>Digital Signage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C90BA8C-4921-79B6-804C-81DFF56B7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712"/>
            <a:ext cx="12190942" cy="24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42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4DEDA5-5745-945A-3485-4838CD12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BDEF02EC-885F-744D-CEFB-151CAF392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01C6369-2C37-2924-2694-F10337B3B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6E2E13F-2C90-182D-9F92-74FDDAA26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E348A7FD-406E-E4A6-C282-BF08EC201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22" y="280374"/>
            <a:ext cx="8900369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DIGITAL SIGNAGE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70987-1960-17AC-11B8-5044CF787491}"/>
              </a:ext>
            </a:extLst>
          </p:cNvPr>
          <p:cNvSpPr txBox="1"/>
          <p:nvPr/>
        </p:nvSpPr>
        <p:spPr>
          <a:xfrm>
            <a:off x="1362975" y="3856293"/>
            <a:ext cx="385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COMING SOON!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DB7B1-8946-D887-744C-3C61080FA002}"/>
              </a:ext>
            </a:extLst>
          </p:cNvPr>
          <p:cNvSpPr txBox="1"/>
          <p:nvPr/>
        </p:nvSpPr>
        <p:spPr>
          <a:xfrm>
            <a:off x="6400800" y="3209962"/>
            <a:ext cx="54348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Reach out to </a:t>
            </a:r>
            <a:r>
              <a:rPr lang="en-US" sz="2800" b="1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Nicole Horn</a:t>
            </a:r>
            <a:r>
              <a:rPr lang="en-US" sz="28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en-US" sz="2800" b="1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Anthony O’Shea</a:t>
            </a:r>
            <a:r>
              <a:rPr lang="en-US" sz="2800" b="1" u="sng" dirty="0">
                <a:solidFill>
                  <a:srgbClr val="467886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/>
              <a:t>if you are interested in learning more when the opportunities become available.</a:t>
            </a:r>
          </a:p>
        </p:txBody>
      </p:sp>
    </p:spTree>
    <p:extLst>
      <p:ext uri="{BB962C8B-B14F-4D97-AF65-F5344CB8AC3E}">
        <p14:creationId xmlns:p14="http://schemas.microsoft.com/office/powerpoint/2010/main" val="35361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6107BF-73A5-04E7-28EB-6C8B248CAF03}"/>
              </a:ext>
            </a:extLst>
          </p:cNvPr>
          <p:cNvSpPr txBox="1"/>
          <p:nvPr/>
        </p:nvSpPr>
        <p:spPr>
          <a:xfrm>
            <a:off x="2764409" y="280374"/>
            <a:ext cx="609904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Overview</a:t>
            </a:r>
            <a:b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West Hall Layout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Content Placeholder 6">
            <a:extLst>
              <a:ext uri="{FF2B5EF4-FFF2-40B4-BE49-F238E27FC236}">
                <a16:creationId xmlns:a16="http://schemas.microsoft.com/office/drawing/2014/main" id="{1737B44E-7118-02E7-562C-9356CA009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583" r="-2" b="-2"/>
          <a:stretch/>
        </p:blipFill>
        <p:spPr>
          <a:xfrm>
            <a:off x="6388677" y="2480457"/>
            <a:ext cx="5803323" cy="38903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F926A1-C32C-4433-8357-204B9D059C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95" r="-3" b="-3"/>
          <a:stretch/>
        </p:blipFill>
        <p:spPr>
          <a:xfrm>
            <a:off x="176756" y="2480456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1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4BBB6-5FE4-E559-C7F8-B9566660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9FA43553-5B80-1F25-8163-3D494EBB2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C785C19-4A2E-1CEA-DD50-228BA73F9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88183CE-C368-19D8-8638-D4AC5C93B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915A209B-083D-D73A-467D-36E83EBD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112" y="296398"/>
            <a:ext cx="6798331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Escalator Runner and Clings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WG-ER1 – WG-EG1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Ground Level					$13,500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341AD-6A77-D9A5-E170-2DDCE4133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13" y="4352544"/>
            <a:ext cx="3162512" cy="2121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42A5F-9998-6BB1-572D-B5F5B75A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572" y="2764211"/>
            <a:ext cx="5264548" cy="3657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B677A-89E3-9A43-CB03-744015ED32AD}"/>
              </a:ext>
            </a:extLst>
          </p:cNvPr>
          <p:cNvSpPr txBox="1"/>
          <p:nvPr/>
        </p:nvSpPr>
        <p:spPr>
          <a:xfrm>
            <a:off x="1139243" y="2954835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Exclusive </a:t>
            </a:r>
          </a:p>
          <a:p>
            <a:pPr algn="ctr"/>
            <a:r>
              <a:rPr lang="en-US" dirty="0"/>
              <a:t>Opportunity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1282C-0C0B-EBF6-6945-B6A94EEA4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057" y="2596836"/>
            <a:ext cx="2940819" cy="2039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F358E-0DD9-A0AB-E3C7-2F1FD602A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639" y="2424815"/>
            <a:ext cx="2752774" cy="157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3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81B94-9696-9583-D482-6ED3A5F2E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20423C6-4E70-60BD-36E2-8BF5B4AED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FF93999-FA70-02EE-A2FB-0B2A25C0F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6C8AD17-E29F-C5A2-F25B-2075420C1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FA1CF843-071E-B095-4EF4-8CDEDFE6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112" y="296398"/>
            <a:ext cx="7668666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Escalator Runners and Clings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WE-E</a:t>
            </a:r>
            <a:r>
              <a:rPr lang="en-US" sz="2000" dirty="0">
                <a:solidFill>
                  <a:schemeClr val="bg1"/>
                </a:solidFill>
              </a:rPr>
              <a:t>R11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and WE-EG1</a:t>
            </a:r>
            <a:r>
              <a:rPr lang="en-US" sz="2000" dirty="0">
                <a:solidFill>
                  <a:schemeClr val="bg1"/>
                </a:solidFill>
              </a:rPr>
              <a:t>2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Exhibit Level Near A Entrance, Burrard Side			$40,000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645B86-166B-5AA9-75D6-99DA7DC33154}"/>
              </a:ext>
            </a:extLst>
          </p:cNvPr>
          <p:cNvSpPr txBox="1"/>
          <p:nvPr/>
        </p:nvSpPr>
        <p:spPr>
          <a:xfrm>
            <a:off x="764049" y="2871764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Exclusive </a:t>
            </a:r>
          </a:p>
          <a:p>
            <a:pPr algn="ctr"/>
            <a:r>
              <a:rPr lang="en-US" dirty="0"/>
              <a:t>Opportunity</a:t>
            </a: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F31A58CB-576A-3BA0-2101-828492D93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583" r="-2" b="-2"/>
          <a:stretch/>
        </p:blipFill>
        <p:spPr>
          <a:xfrm>
            <a:off x="9605196" y="2403178"/>
            <a:ext cx="2338173" cy="1567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CFF24A-D4CA-0F00-45FB-FCDF5DBE0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671" y="4249160"/>
            <a:ext cx="5800329" cy="1844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2F0D57-CE4F-282E-AC22-004F51A92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112" y="2702568"/>
            <a:ext cx="3123762" cy="2164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3D6F8-3C6E-1833-81C7-D7A59E075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31" y="4096033"/>
            <a:ext cx="2975974" cy="21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CC19DEE7-538A-53F2-58D2-87BA815A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313" y="288192"/>
            <a:ext cx="777240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</a:rPr>
              <a:t>45’W X 6’H Single-Sided Banner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+mn-lt"/>
              </a:rPr>
              <a:t>WL1-B6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</a:rPr>
              <a:t>Main Foyer Near Ballroom– Level 1				$12,500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E108B-6A20-322D-C876-9142E69D3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54" y="3001223"/>
            <a:ext cx="4867839" cy="3226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BFDC98-F460-7E27-E7DC-80F9B50EF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070" y="2446919"/>
            <a:ext cx="3011852" cy="39574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0FA2BA-5E5C-FCA2-3AF5-D8344376CE65}"/>
              </a:ext>
            </a:extLst>
          </p:cNvPr>
          <p:cNvSpPr txBox="1"/>
          <p:nvPr/>
        </p:nvSpPr>
        <p:spPr>
          <a:xfrm>
            <a:off x="2230078" y="2596836"/>
            <a:ext cx="22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BD65DE8F-3B03-365E-9E80-BCEEDDB9B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7583" r="-2" b="-2"/>
          <a:stretch/>
        </p:blipFill>
        <p:spPr>
          <a:xfrm>
            <a:off x="9497502" y="2608862"/>
            <a:ext cx="2338173" cy="15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90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CC19DEE7-538A-53F2-58D2-87BA815A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Stair Graphics – 9 Total Steps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WL1-D9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Level 1 - Thurlow Entrance					$6,000	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32184-2DF7-6F0C-164E-C818B232B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50" y="3227813"/>
            <a:ext cx="4511500" cy="30111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8F79D-B7AF-53AF-4FFB-6AF1F7A41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617" y="4221483"/>
            <a:ext cx="5610752" cy="2017446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7B41DC4-08E1-EA0B-AA4F-CCCC13502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7583" r="-2" b="-2"/>
          <a:stretch/>
        </p:blipFill>
        <p:spPr>
          <a:xfrm>
            <a:off x="9661650" y="2441022"/>
            <a:ext cx="2281719" cy="15295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B7B87A-FEF0-FC38-CEBF-F4CC6122A38B}"/>
              </a:ext>
            </a:extLst>
          </p:cNvPr>
          <p:cNvSpPr txBox="1"/>
          <p:nvPr/>
        </p:nvSpPr>
        <p:spPr>
          <a:xfrm>
            <a:off x="2230078" y="2596836"/>
            <a:ext cx="22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</p:txBody>
      </p:sp>
    </p:spTree>
    <p:extLst>
      <p:ext uri="{BB962C8B-B14F-4D97-AF65-F5344CB8AC3E}">
        <p14:creationId xmlns:p14="http://schemas.microsoft.com/office/powerpoint/2010/main" val="3866544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20792-2060-175B-161A-0DF65DDC4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10B2453-8F5A-3B36-C90E-81270F9BB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C0E32F-EEF1-6400-7E17-C9ED371E1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8ECE1AA-EE18-1B5B-493F-DE347E67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4F03194A-F2AC-BEE9-5CB9-8185162A9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2CDCA6-BC2D-CA97-65BE-6027565E1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90" y="4090971"/>
            <a:ext cx="5767326" cy="2328117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A56F8F3-E229-80AB-5805-84A38FDE1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7583" r="-2" b="-2"/>
          <a:stretch/>
        </p:blipFill>
        <p:spPr>
          <a:xfrm>
            <a:off x="9661650" y="2441022"/>
            <a:ext cx="2281719" cy="1529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BF237-2E8B-6B35-5533-F8F71141F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82" y="2377116"/>
            <a:ext cx="3144018" cy="2228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2DB85A-F9FB-1E14-590B-0DBBE19C9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114" y="4007254"/>
            <a:ext cx="3150853" cy="22471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3FFA32-32AF-097F-97A3-B37349984B71}"/>
              </a:ext>
            </a:extLst>
          </p:cNvPr>
          <p:cNvSpPr txBox="1"/>
          <p:nvPr/>
        </p:nvSpPr>
        <p:spPr>
          <a:xfrm>
            <a:off x="2382982" y="475837"/>
            <a:ext cx="757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Escalator Runner and Escalator Clings</a:t>
            </a:r>
          </a:p>
          <a:p>
            <a:r>
              <a:rPr lang="en-US" dirty="0">
                <a:solidFill>
                  <a:schemeClr val="bg1"/>
                </a:solidFill>
              </a:rPr>
              <a:t>WL1-ER12 and WL1-EG13 </a:t>
            </a:r>
          </a:p>
          <a:p>
            <a:r>
              <a:rPr lang="en-US" dirty="0">
                <a:solidFill>
                  <a:schemeClr val="bg1"/>
                </a:solidFill>
              </a:rPr>
              <a:t>Level 1 to Level 2 on West Side			                $25,000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BB705D-80DA-80F5-6783-495184D2994B}"/>
              </a:ext>
            </a:extLst>
          </p:cNvPr>
          <p:cNvSpPr txBox="1"/>
          <p:nvPr/>
        </p:nvSpPr>
        <p:spPr>
          <a:xfrm>
            <a:off x="3976359" y="2720217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Exclusive </a:t>
            </a:r>
          </a:p>
          <a:p>
            <a:pPr algn="ctr"/>
            <a:r>
              <a:rPr lang="en-US" dirty="0"/>
              <a:t>Opportunity</a:t>
            </a:r>
          </a:p>
        </p:txBody>
      </p:sp>
    </p:spTree>
    <p:extLst>
      <p:ext uri="{BB962C8B-B14F-4D97-AF65-F5344CB8AC3E}">
        <p14:creationId xmlns:p14="http://schemas.microsoft.com/office/powerpoint/2010/main" val="55514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12A56E-80EA-19D7-5F63-A4A7495D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95F2A2F8-374E-AE03-5E1B-ED4C50A71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77ADD57-A75B-55DA-61E8-3D79033D3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3098A36-E905-71CD-A09D-257D4407D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9B4F9ACE-1C58-F9D4-C364-277BC9D5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2425D-DDB6-5E8F-CBD7-08514F55C85F}"/>
              </a:ext>
            </a:extLst>
          </p:cNvPr>
          <p:cNvSpPr txBox="1"/>
          <p:nvPr/>
        </p:nvSpPr>
        <p:spPr>
          <a:xfrm>
            <a:off x="450130" y="2773906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Exclusive </a:t>
            </a:r>
          </a:p>
          <a:p>
            <a:pPr algn="ctr"/>
            <a:r>
              <a:rPr lang="en-US" dirty="0"/>
              <a:t>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46A11-5CBE-382D-3B28-51F428E0800B}"/>
              </a:ext>
            </a:extLst>
          </p:cNvPr>
          <p:cNvSpPr txBox="1"/>
          <p:nvPr/>
        </p:nvSpPr>
        <p:spPr>
          <a:xfrm>
            <a:off x="2382982" y="475837"/>
            <a:ext cx="7578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Escalator Runner and Escalator Clings</a:t>
            </a:r>
          </a:p>
          <a:p>
            <a:r>
              <a:rPr lang="en-US" dirty="0">
                <a:solidFill>
                  <a:schemeClr val="bg1"/>
                </a:solidFill>
              </a:rPr>
              <a:t>WL1-ER29 and WL1-EG30</a:t>
            </a:r>
          </a:p>
          <a:p>
            <a:r>
              <a:rPr lang="en-US" dirty="0">
                <a:solidFill>
                  <a:schemeClr val="bg1"/>
                </a:solidFill>
              </a:rPr>
              <a:t>Level 1 to Level 2 next to Globe			                $25,000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D465CE5-54D6-FF1B-449D-A0F73AFF8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583" r="-2" b="-2"/>
          <a:stretch/>
        </p:blipFill>
        <p:spPr>
          <a:xfrm>
            <a:off x="9661650" y="2441022"/>
            <a:ext cx="2281719" cy="1529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E1D6AC-44AD-79BB-48BB-B183680EA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50" y="4287003"/>
            <a:ext cx="5712419" cy="2290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62876-12AD-146D-BBF4-CE89CCD9D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718" y="2325506"/>
            <a:ext cx="3701368" cy="2513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CBEABA-2083-3C25-9985-BADF60A7B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30" y="4363188"/>
            <a:ext cx="3500077" cy="22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18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E15B4-DC68-8CDC-251F-305BB68C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0E769117-45ED-48B2-85D9-7B4CC1C86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80EF3D-845E-DF46-B0A4-02DE09F28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B0F43DD-4D9A-9A90-D00E-BF107A81D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28">
            <a:extLst>
              <a:ext uri="{FF2B5EF4-FFF2-40B4-BE49-F238E27FC236}">
                <a16:creationId xmlns:a16="http://schemas.microsoft.com/office/drawing/2014/main" id="{F0F081AF-6E46-15D6-E31A-28A3AC7A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982" y="603564"/>
            <a:ext cx="7578940" cy="13255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	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D6960-9A29-9C22-4170-7BC15D5491F0}"/>
              </a:ext>
            </a:extLst>
          </p:cNvPr>
          <p:cNvSpPr txBox="1"/>
          <p:nvPr/>
        </p:nvSpPr>
        <p:spPr>
          <a:xfrm>
            <a:off x="2230078" y="2596836"/>
            <a:ext cx="22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Exclusive Opportunity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A9E7E4-6FC0-B697-FCAE-EA75433E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66" y="4120791"/>
            <a:ext cx="5415109" cy="214477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C951FB26-75E9-9286-E66F-B5F60CEE6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7583" r="-2" b="-2"/>
          <a:stretch/>
        </p:blipFill>
        <p:spPr>
          <a:xfrm>
            <a:off x="9661650" y="2441022"/>
            <a:ext cx="2281719" cy="1529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F91A06-0CD2-8655-4B34-734E3315F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69" y="3107771"/>
            <a:ext cx="5118100" cy="325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F843A7-D5B0-9FB2-36E8-9A9BF0A25145}"/>
              </a:ext>
            </a:extLst>
          </p:cNvPr>
          <p:cNvSpPr txBox="1"/>
          <p:nvPr/>
        </p:nvSpPr>
        <p:spPr>
          <a:xfrm>
            <a:off x="2382982" y="499029"/>
            <a:ext cx="7426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Single-Sided Glass Cling (dimensions to be provided)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WL1-RC01</a:t>
            </a:r>
          </a:p>
          <a:p>
            <a:r>
              <a:rPr lang="en-US" sz="2000" dirty="0">
                <a:solidFill>
                  <a:schemeClr val="bg1"/>
                </a:solidFill>
              </a:rPr>
              <a:t>Glass Rail Level 1	- West Side			             $12,500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65DC3C-98C8-EA26-810D-C987C98E20FB}"/>
              </a:ext>
            </a:extLst>
          </p:cNvPr>
          <p:cNvSpPr/>
          <p:nvPr/>
        </p:nvSpPr>
        <p:spPr>
          <a:xfrm>
            <a:off x="2678265" y="4608959"/>
            <a:ext cx="1152308" cy="2488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3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9679</TotalTime>
  <Words>322</Words>
  <Application>Microsoft Office PowerPoint</Application>
  <PresentationFormat>Widescreen</PresentationFormat>
  <Paragraphs>64</Paragraphs>
  <Slides>15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 At-Show Branding</vt:lpstr>
      <vt:lpstr>PowerPoint Presentation</vt:lpstr>
      <vt:lpstr>Escalator Runner and Clings WG-ER1 – WG-EG1 Ground Level     $13,500</vt:lpstr>
      <vt:lpstr>Escalator Runners and Clings WE-ER11 and WE-EG12 Exhibit Level Near A Entrance, Burrard Side   $40,000 </vt:lpstr>
      <vt:lpstr>45’W X 6’H Single-Sided Banner WL1-B6 Main Foyer Near Ballroom– Level 1    $12,500</vt:lpstr>
      <vt:lpstr>Stair Graphics – 9 Total Steps WL1-D9  Level 1 - Thurlow Entrance     $6,000   </vt:lpstr>
      <vt:lpstr>  </vt:lpstr>
      <vt:lpstr>  </vt:lpstr>
      <vt:lpstr>  </vt:lpstr>
      <vt:lpstr>  </vt:lpstr>
      <vt:lpstr>  </vt:lpstr>
      <vt:lpstr>  </vt:lpstr>
      <vt:lpstr>  </vt:lpstr>
      <vt:lpstr> Digital Signage</vt:lpstr>
      <vt:lpstr>  DIGITAL SIGNAGE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ANESTHESIOLOGY® 2021 At-Show Branding</dc:title>
  <dc:creator>Hilary Manning</dc:creator>
  <cp:lastModifiedBy>Jamie Hillegas</cp:lastModifiedBy>
  <cp:revision>20</cp:revision>
  <dcterms:created xsi:type="dcterms:W3CDTF">2021-05-21T18:13:14Z</dcterms:created>
  <dcterms:modified xsi:type="dcterms:W3CDTF">2025-01-21T19:36:05Z</dcterms:modified>
</cp:coreProperties>
</file>